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0"/>
  </p:notesMasterIdLst>
  <p:sldIdLst>
    <p:sldId id="256" r:id="rId2"/>
    <p:sldId id="257" r:id="rId3"/>
    <p:sldId id="266" r:id="rId4"/>
    <p:sldId id="265" r:id="rId5"/>
    <p:sldId id="269" r:id="rId6"/>
    <p:sldId id="267" r:id="rId7"/>
    <p:sldId id="270" r:id="rId8"/>
    <p:sldId id="27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p:normalViewPr>
  <p:slideViewPr>
    <p:cSldViewPr>
      <p:cViewPr varScale="1">
        <p:scale>
          <a:sx n="73" d="100"/>
          <a:sy n="73" d="100"/>
        </p:scale>
        <p:origin x="-108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7CBDEB-6B4B-4D97-AB3C-D094FA57EA26}" type="datetimeFigureOut">
              <a:rPr lang="en-US" smtClean="0"/>
              <a:pPr/>
              <a:t>10/5/2009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7F0537-A726-46D4-A4E8-C42C0E0374A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7F0537-A726-46D4-A4E8-C42C0E0374A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8EB0EDD-4A16-44EC-A0CB-2E78DE6F1646}" type="datetimeFigureOut">
              <a:rPr lang="en-US" smtClean="0"/>
              <a:pPr/>
              <a:t>10/5/2009</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231107E-9BF0-4DF8-9939-E2401314FBB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EB0EDD-4A16-44EC-A0CB-2E78DE6F1646}"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31107E-9BF0-4DF8-9939-E2401314FBB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EB0EDD-4A16-44EC-A0CB-2E78DE6F1646}" type="datetimeFigureOut">
              <a:rPr lang="en-US" smtClean="0"/>
              <a:pPr/>
              <a:t>10/5/2009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31107E-9BF0-4DF8-9939-E2401314FBB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8EB0EDD-4A16-44EC-A0CB-2E78DE6F1646}" type="datetimeFigureOut">
              <a:rPr lang="en-US" smtClean="0"/>
              <a:pPr/>
              <a:t>10/5/2009</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A231107E-9BF0-4DF8-9939-E2401314FBB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D8EB0EDD-4A16-44EC-A0CB-2E78DE6F1646}" type="datetimeFigureOut">
              <a:rPr lang="en-US" smtClean="0"/>
              <a:pPr/>
              <a:t>10/5/2009</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A231107E-9BF0-4DF8-9939-E2401314FBB4}"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8EB0EDD-4A16-44EC-A0CB-2E78DE6F1646}" type="datetimeFigureOut">
              <a:rPr lang="en-US" smtClean="0"/>
              <a:pPr/>
              <a:t>10/5/2009</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A231107E-9BF0-4DF8-9939-E2401314FBB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8EB0EDD-4A16-44EC-A0CB-2E78DE6F1646}" type="datetimeFigureOut">
              <a:rPr lang="en-US" smtClean="0"/>
              <a:pPr/>
              <a:t>10/5/2009</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231107E-9BF0-4DF8-9939-E2401314FBB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EB0EDD-4A16-44EC-A0CB-2E78DE6F1646}" type="datetimeFigureOut">
              <a:rPr lang="en-US" smtClean="0"/>
              <a:pPr/>
              <a:t>10/5/2009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231107E-9BF0-4DF8-9939-E2401314FBB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8EB0EDD-4A16-44EC-A0CB-2E78DE6F1646}" type="datetimeFigureOut">
              <a:rPr lang="en-US" smtClean="0"/>
              <a:pPr/>
              <a:t>10/5/2009</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A231107E-9BF0-4DF8-9939-E2401314FBB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8EB0EDD-4A16-44EC-A0CB-2E78DE6F1646}" type="datetimeFigureOut">
              <a:rPr lang="en-US" smtClean="0"/>
              <a:pPr/>
              <a:t>10/5/2009</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231107E-9BF0-4DF8-9939-E2401314FBB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8EB0EDD-4A16-44EC-A0CB-2E78DE6F1646}" type="datetimeFigureOut">
              <a:rPr lang="en-US" smtClean="0"/>
              <a:pPr/>
              <a:t>10/5/2009</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231107E-9BF0-4DF8-9939-E2401314FBB4}"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8EB0EDD-4A16-44EC-A0CB-2E78DE6F1646}" type="datetimeFigureOut">
              <a:rPr lang="en-US" smtClean="0"/>
              <a:pPr/>
              <a:t>10/5/2009</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231107E-9BF0-4DF8-9939-E2401314FBB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audio" Target="../media/audio1.wav"/></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Southern Colonies </a:t>
            </a:r>
            <a:endParaRPr lang="en-US" dirty="0"/>
          </a:p>
        </p:txBody>
      </p:sp>
      <p:sp>
        <p:nvSpPr>
          <p:cNvPr id="3" name="Subtitle 2"/>
          <p:cNvSpPr>
            <a:spLocks noGrp="1"/>
          </p:cNvSpPr>
          <p:nvPr>
            <p:ph type="subTitle" idx="1"/>
          </p:nvPr>
        </p:nvSpPr>
        <p:spPr/>
        <p:txBody>
          <a:bodyPr/>
          <a:lstStyle/>
          <a:p>
            <a:r>
              <a:rPr lang="en-US" dirty="0" smtClean="0"/>
              <a:t>Mrs. Lucas’s G Block</a:t>
            </a:r>
          </a:p>
          <a:p>
            <a:endParaRPr lang="en-US" dirty="0" smtClean="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81200"/>
            <a:ext cx="8705088" cy="3352800"/>
          </a:xfrm>
        </p:spPr>
        <p:txBody>
          <a:bodyPr>
            <a:normAutofit fontScale="90000"/>
          </a:bodyPr>
          <a:lstStyle/>
          <a:p>
            <a:r>
              <a:rPr lang="en-US" dirty="0" smtClean="0"/>
              <a:t>Today you are going to learn about the southern colonies and how they were born!</a:t>
            </a:r>
            <a:br>
              <a:rPr lang="en-US" dirty="0" smtClean="0"/>
            </a:br>
            <a:r>
              <a:rPr lang="en-US" dirty="0" smtClean="0"/>
              <a:t>Your teachers today will be:</a:t>
            </a:r>
            <a:br>
              <a:rPr lang="en-US" dirty="0" smtClean="0"/>
            </a:br>
            <a:r>
              <a:rPr lang="en-US" dirty="0" smtClean="0"/>
              <a:t>Ms.Sherman</a:t>
            </a:r>
            <a:r>
              <a:rPr lang="en-US" dirty="0" smtClean="0">
                <a:sym typeface="Wingdings" pitchFamily="2" charset="2"/>
              </a:rPr>
              <a:t></a:t>
            </a:r>
            <a:r>
              <a:rPr lang="en-US" dirty="0" smtClean="0"/>
              <a:t/>
            </a:r>
            <a:br>
              <a:rPr lang="en-US" dirty="0" smtClean="0"/>
            </a:br>
            <a:r>
              <a:rPr lang="en-US" dirty="0" smtClean="0"/>
              <a:t>Ms.Turner</a:t>
            </a:r>
            <a:r>
              <a:rPr lang="en-US" dirty="0" smtClean="0">
                <a:sym typeface="Wingdings" pitchFamily="2" charset="2"/>
              </a:rPr>
              <a:t></a:t>
            </a:r>
            <a:r>
              <a:rPr lang="en-US" dirty="0" smtClean="0"/>
              <a:t/>
            </a:r>
            <a:br>
              <a:rPr lang="en-US" dirty="0" smtClean="0"/>
            </a:br>
            <a:r>
              <a:rPr lang="en-US" dirty="0" smtClean="0"/>
              <a:t>Ms.Burch</a:t>
            </a:r>
            <a:r>
              <a:rPr lang="en-US" dirty="0" smtClean="0">
                <a:sym typeface="Wingdings" pitchFamily="2" charset="2"/>
              </a:rPr>
              <a:t></a:t>
            </a:r>
            <a:r>
              <a:rPr lang="en-US" dirty="0" smtClean="0"/>
              <a:t/>
            </a:r>
            <a:br>
              <a:rPr lang="en-US" dirty="0" smtClean="0"/>
            </a:br>
            <a:r>
              <a:rPr lang="en-US" dirty="0" smtClean="0"/>
              <a:t>Ms.May</a:t>
            </a:r>
            <a:r>
              <a:rPr lang="en-US" dirty="0" smtClean="0">
                <a:sym typeface="Wingdings" pitchFamily="2" charset="2"/>
              </a:rPr>
              <a:t></a:t>
            </a:r>
            <a:r>
              <a:rPr lang="en-US" dirty="0" smtClean="0"/>
              <a:t/>
            </a:r>
            <a:br>
              <a:rPr lang="en-US" dirty="0" smtClean="0"/>
            </a:br>
            <a:r>
              <a:rPr lang="en-US" dirty="0" err="1" smtClean="0"/>
              <a:t>Ms.Coble</a:t>
            </a:r>
            <a:r>
              <a:rPr lang="en-US" dirty="0" smtClean="0">
                <a:sym typeface="Wingdings" pitchFamily="2" charset="2"/>
              </a:rPr>
              <a:t></a:t>
            </a:r>
            <a:br>
              <a:rPr lang="en-US" dirty="0" smtClean="0">
                <a:sym typeface="Wingdings" pitchFamily="2" charset="2"/>
              </a:rPr>
            </a:br>
            <a:r>
              <a:rPr lang="en-US" dirty="0" smtClean="0">
                <a:sym typeface="Wingdings" pitchFamily="2" charset="2"/>
              </a:rPr>
              <a:t>Mrs. Shaw </a:t>
            </a:r>
            <a:r>
              <a:rPr lang="en-US" dirty="0" smtClean="0"/>
              <a:t/>
            </a:r>
            <a:br>
              <a:rPr lang="en-US" dirty="0" smtClean="0"/>
            </a:br>
            <a:r>
              <a:rPr lang="en-US" dirty="0" smtClean="0"/>
              <a:t>Ms.Pruett</a:t>
            </a:r>
            <a:r>
              <a:rPr lang="en-US" dirty="0" smtClean="0">
                <a:sym typeface="Wingdings" pitchFamily="2" charset="2"/>
              </a:rPr>
              <a:t></a:t>
            </a:r>
            <a:r>
              <a:rPr lang="en-US" dirty="0" smtClean="0"/>
              <a:t/>
            </a:r>
            <a:br>
              <a:rPr lang="en-US" dirty="0" smtClean="0"/>
            </a:br>
            <a:r>
              <a:rPr lang="en-US" dirty="0" smtClean="0"/>
              <a:t/>
            </a:r>
            <a:br>
              <a:rPr lang="en-US" dirty="0" smtClean="0"/>
            </a:br>
            <a:endParaRPr lang="en-US" dirty="0"/>
          </a:p>
        </p:txBody>
      </p:sp>
      <p:pic>
        <p:nvPicPr>
          <p:cNvPr id="4" name="Recorded Sound">
            <a:hlinkClick r:id="" action="ppaction://media"/>
          </p:cNvPr>
          <p:cNvPicPr>
            <a:picLocks noRot="1" noChangeAspect="1"/>
          </p:cNvPicPr>
          <p:nvPr>
            <a:wavAudioFile r:embed="rId1" name="Recorded Sound"/>
          </p:nvPr>
        </p:nvPicPr>
        <p:blipFill>
          <a:blip r:embed="rId3" cstate="print"/>
          <a:stretch>
            <a:fillRect/>
          </a:stretch>
        </p:blipFill>
        <p:spPr>
          <a:xfrm>
            <a:off x="7391400" y="5029200"/>
            <a:ext cx="1066800" cy="1066800"/>
          </a:xfrm>
          <a:prstGeom prst="rect">
            <a:avLst/>
          </a:prstGeom>
        </p:spPr>
      </p:pic>
    </p:spTree>
  </p:cSld>
  <p:clrMapOvr>
    <a:masterClrMapping/>
  </p:clrMapOvr>
  <p:transition>
    <p:fade thruBlk="1"/>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78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8763000" cy="5386090"/>
          </a:xfrm>
          <a:prstGeom prst="rect">
            <a:avLst/>
          </a:prstGeom>
        </p:spPr>
        <p:txBody>
          <a:bodyPr wrap="square">
            <a:spAutoFit/>
          </a:bodyPr>
          <a:lstStyle/>
          <a:p>
            <a:endParaRPr lang="en-US" sz="2800" dirty="0" smtClean="0">
              <a:latin typeface="Comic Sans MS" pitchFamily="66" charset="0"/>
            </a:endParaRPr>
          </a:p>
          <a:p>
            <a:r>
              <a:rPr lang="en-US" sz="2800" dirty="0" smtClean="0">
                <a:latin typeface="Comic Sans MS" pitchFamily="66" charset="0"/>
              </a:rPr>
              <a:t>Georgia</a:t>
            </a:r>
          </a:p>
          <a:p>
            <a:r>
              <a:rPr lang="en-US" dirty="0" smtClean="0">
                <a:latin typeface="Comic Sans MS" pitchFamily="66" charset="0"/>
              </a:rPr>
              <a:t>Last colony of the 13</a:t>
            </a:r>
          </a:p>
          <a:p>
            <a:r>
              <a:rPr lang="en-US" dirty="0" smtClean="0">
                <a:latin typeface="Comic Sans MS" pitchFamily="66" charset="0"/>
              </a:rPr>
              <a:t>It was named after King George II</a:t>
            </a:r>
          </a:p>
          <a:p>
            <a:r>
              <a:rPr lang="en-US" dirty="0" smtClean="0">
                <a:latin typeface="Comic Sans MS" pitchFamily="66" charset="0"/>
              </a:rPr>
              <a:t>James Edward Oglethorpe– English soldier, founded Georgia in 1732, governor for 12 years </a:t>
            </a:r>
          </a:p>
          <a:p>
            <a:r>
              <a:rPr lang="en-US" dirty="0" smtClean="0">
                <a:latin typeface="Comic Sans MS" pitchFamily="66" charset="0"/>
              </a:rPr>
              <a:t>Wanted a place were debtors (people who owed $$) could make a fresh start</a:t>
            </a:r>
          </a:p>
          <a:p>
            <a:r>
              <a:rPr lang="en-US" dirty="0" smtClean="0">
                <a:latin typeface="Comic Sans MS" pitchFamily="66" charset="0"/>
              </a:rPr>
              <a:t>Georgia was a “melting pot” (lots of different races joined together)</a:t>
            </a:r>
          </a:p>
          <a:p>
            <a:r>
              <a:rPr lang="en-US" dirty="0" smtClean="0">
                <a:latin typeface="Comic Sans MS" pitchFamily="66" charset="0"/>
              </a:rPr>
              <a:t>Many Georgia farmers grew tobacco indigo, rice, wheat, barley, and corn and exported all that they grew</a:t>
            </a:r>
          </a:p>
          <a:p>
            <a:r>
              <a:rPr lang="en-US" dirty="0" smtClean="0">
                <a:latin typeface="Comic Sans MS" pitchFamily="66" charset="0"/>
              </a:rPr>
              <a:t>Some farmers had cows, pigs, and chickens </a:t>
            </a:r>
          </a:p>
          <a:p>
            <a:r>
              <a:rPr lang="en-US" dirty="0" smtClean="0">
                <a:latin typeface="Comic Sans MS" pitchFamily="66" charset="0"/>
              </a:rPr>
              <a:t>Constitutional monarchy Government</a:t>
            </a:r>
          </a:p>
          <a:p>
            <a:r>
              <a:rPr lang="en-US" dirty="0" smtClean="0">
                <a:latin typeface="Comic Sans MS" pitchFamily="66" charset="0"/>
              </a:rPr>
              <a:t>Currency pound sterling(money type)</a:t>
            </a:r>
          </a:p>
          <a:p>
            <a:r>
              <a:rPr lang="en-US" dirty="0" smtClean="0">
                <a:latin typeface="Comic Sans MS" pitchFamily="66" charset="0"/>
              </a:rPr>
              <a:t>People were not allowed to own more than 500 acres</a:t>
            </a:r>
          </a:p>
          <a:p>
            <a:r>
              <a:rPr lang="en-US" dirty="0" smtClean="0">
                <a:latin typeface="Comic Sans MS" pitchFamily="66" charset="0"/>
              </a:rPr>
              <a:t>Many other jobs included blacksmiths, silversmiths, tailors, and pottery makers</a:t>
            </a:r>
          </a:p>
          <a:p>
            <a:r>
              <a:rPr lang="en-US" dirty="0" smtClean="0">
                <a:latin typeface="Comic Sans MS" pitchFamily="66" charset="0"/>
              </a:rPr>
              <a:t>Most Georgians poorly interacted with Native American tribes</a:t>
            </a:r>
          </a:p>
          <a:p>
            <a:r>
              <a:rPr lang="en-US" dirty="0" smtClean="0">
                <a:latin typeface="Comic Sans MS" pitchFamily="66" charset="0"/>
              </a:rPr>
              <a:t>For most of Georgia’s colonial period the creek Indians outnumbered the settlers (it wasn’t until the 1790’s that the creek Indians were minority</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457200"/>
            <a:ext cx="7086600" cy="4124206"/>
          </a:xfrm>
          <a:prstGeom prst="rect">
            <a:avLst/>
          </a:prstGeom>
        </p:spPr>
        <p:txBody>
          <a:bodyPr wrap="square">
            <a:spAutoFit/>
          </a:bodyPr>
          <a:lstStyle/>
          <a:p>
            <a:r>
              <a:rPr lang="en-US" sz="2800" dirty="0" smtClean="0">
                <a:latin typeface="Comic Sans MS" pitchFamily="66" charset="0"/>
              </a:rPr>
              <a:t>South Carolina:</a:t>
            </a:r>
          </a:p>
          <a:p>
            <a:r>
              <a:rPr lang="en-US" dirty="0" smtClean="0">
                <a:latin typeface="Comic Sans MS" pitchFamily="66" charset="0"/>
              </a:rPr>
              <a:t> </a:t>
            </a:r>
          </a:p>
          <a:p>
            <a:pPr lvl="0"/>
            <a:r>
              <a:rPr lang="en-US" dirty="0" smtClean="0">
                <a:latin typeface="Comic Sans MS" pitchFamily="66" charset="0"/>
              </a:rPr>
              <a:t>South of North Carolina, set up by English nobles</a:t>
            </a:r>
          </a:p>
          <a:p>
            <a:pPr lvl="0"/>
            <a:r>
              <a:rPr lang="en-US" dirty="0" smtClean="0">
                <a:latin typeface="Comic Sans MS" pitchFamily="66" charset="0"/>
              </a:rPr>
              <a:t>Largest settlement- Charles Town, later Charleston, set up where Ashley and Cooper rivers met</a:t>
            </a:r>
          </a:p>
          <a:p>
            <a:pPr lvl="0"/>
            <a:r>
              <a:rPr lang="en-US" dirty="0" smtClean="0">
                <a:latin typeface="Comic Sans MS" pitchFamily="66" charset="0"/>
              </a:rPr>
              <a:t>Settlers in Charleston were mostly English people who had been living in Barbados, a British colony</a:t>
            </a:r>
          </a:p>
          <a:p>
            <a:pPr lvl="0"/>
            <a:r>
              <a:rPr lang="en-US" dirty="0" smtClean="0">
                <a:latin typeface="Comic Sans MS" pitchFamily="66" charset="0"/>
              </a:rPr>
              <a:t>Later, Germans, Swiss, French Protestants, and Spanish Jews arrived</a:t>
            </a:r>
          </a:p>
          <a:p>
            <a:pPr lvl="0"/>
            <a:r>
              <a:rPr lang="en-US" dirty="0" smtClean="0">
                <a:latin typeface="Comic Sans MS" pitchFamily="66" charset="0"/>
              </a:rPr>
              <a:t>Farmers found indigo, needed more slaves</a:t>
            </a:r>
          </a:p>
          <a:p>
            <a:pPr lvl="0"/>
            <a:r>
              <a:rPr lang="en-US" dirty="0" smtClean="0">
                <a:latin typeface="Comic Sans MS" pitchFamily="66" charset="0"/>
              </a:rPr>
              <a:t>Tried Indians, but they died</a:t>
            </a:r>
          </a:p>
          <a:p>
            <a:pPr lvl="0"/>
            <a:r>
              <a:rPr lang="en-US" dirty="0" smtClean="0">
                <a:latin typeface="Comic Sans MS" pitchFamily="66" charset="0"/>
              </a:rPr>
              <a:t>Later used African men and women brought against their will</a:t>
            </a:r>
          </a:p>
          <a:p>
            <a:pPr lvl="0"/>
            <a:r>
              <a:rPr lang="en-US" dirty="0" smtClean="0">
                <a:latin typeface="Comic Sans MS" pitchFamily="66" charset="0"/>
              </a:rPr>
              <a:t>African Americans outnumbered South Carolina settlers, only colony that had it that way</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533400"/>
            <a:ext cx="4572000" cy="5755422"/>
          </a:xfrm>
          <a:prstGeom prst="rect">
            <a:avLst/>
          </a:prstGeom>
        </p:spPr>
        <p:txBody>
          <a:bodyPr wrap="square">
            <a:spAutoFit/>
          </a:bodyPr>
          <a:lstStyle/>
          <a:p>
            <a:r>
              <a:rPr lang="en-US" sz="3200" dirty="0" smtClean="0">
                <a:latin typeface="Comic Sans MS" pitchFamily="66" charset="0"/>
              </a:rPr>
              <a:t>North Carolina:</a:t>
            </a:r>
          </a:p>
          <a:p>
            <a:r>
              <a:rPr lang="en-US" sz="2800" dirty="0" smtClean="0">
                <a:latin typeface="Comic Sans MS" pitchFamily="66" charset="0"/>
              </a:rPr>
              <a:t>in 1663 a group of eight english nobles received a grant of land from king Charles the 2nd. in the northern carolinas, settlers were mostly poor tobacco farmers that had drifted south from Virginia. they tended to have small farms. in  1712, the colony became known as north carolina.</a:t>
            </a:r>
            <a:endParaRPr lang="en-US" sz="2800"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9144000" cy="5786199"/>
          </a:xfrm>
          <a:prstGeom prst="rect">
            <a:avLst/>
          </a:prstGeom>
        </p:spPr>
        <p:txBody>
          <a:bodyPr wrap="square">
            <a:spAutoFit/>
          </a:bodyPr>
          <a:lstStyle/>
          <a:p>
            <a:endParaRPr lang="en-US" sz="1400" dirty="0" smtClean="0">
              <a:latin typeface="Comic Sans MS" pitchFamily="66" charset="0"/>
            </a:endParaRPr>
          </a:p>
          <a:p>
            <a:r>
              <a:rPr lang="en-US" sz="2000" dirty="0" smtClean="0">
                <a:latin typeface="Comic Sans MS" pitchFamily="66" charset="0"/>
              </a:rPr>
              <a:t>Virginia:</a:t>
            </a:r>
            <a:endParaRPr lang="en-US" sz="1400" dirty="0" smtClean="0">
              <a:latin typeface="Comic Sans MS" pitchFamily="66" charset="0"/>
            </a:endParaRPr>
          </a:p>
          <a:p>
            <a:r>
              <a:rPr lang="en-US" sz="1400" dirty="0" smtClean="0">
                <a:latin typeface="Comic Sans MS" pitchFamily="66" charset="0"/>
              </a:rPr>
              <a:t>Wealthy Englishmen asked King James I for a charter to establish a colony in the New World.</a:t>
            </a:r>
          </a:p>
          <a:p>
            <a:r>
              <a:rPr lang="en-US" sz="1400" dirty="0" smtClean="0">
                <a:latin typeface="Comic Sans MS" pitchFamily="66" charset="0"/>
              </a:rPr>
              <a:t>The wealthy men formed a company called the Virginia Company.</a:t>
            </a:r>
          </a:p>
          <a:p>
            <a:r>
              <a:rPr lang="en-US" sz="1400" dirty="0" smtClean="0">
                <a:latin typeface="Comic Sans MS" pitchFamily="66" charset="0"/>
              </a:rPr>
              <a:t>They set out to start a colony in the new world</a:t>
            </a:r>
          </a:p>
          <a:p>
            <a:r>
              <a:rPr lang="en-US" sz="1400" dirty="0" smtClean="0">
                <a:latin typeface="Comic Sans MS" pitchFamily="66" charset="0"/>
              </a:rPr>
              <a:t>The colony was made in order to find gold and wealth</a:t>
            </a:r>
          </a:p>
          <a:p>
            <a:r>
              <a:rPr lang="en-US" sz="1400" dirty="0" smtClean="0">
                <a:latin typeface="Comic Sans MS" pitchFamily="66" charset="0"/>
              </a:rPr>
              <a:t>They were in competition with Spain to see who could be wealthier </a:t>
            </a:r>
          </a:p>
          <a:p>
            <a:r>
              <a:rPr lang="en-US" sz="1400" dirty="0" smtClean="0">
                <a:latin typeface="Comic Sans MS" pitchFamily="66" charset="0"/>
              </a:rPr>
              <a:t>About half of the men of the Virginia Company were wealthy gentlemen and their servants </a:t>
            </a:r>
          </a:p>
          <a:p>
            <a:r>
              <a:rPr lang="en-US" sz="1400" dirty="0" smtClean="0">
                <a:latin typeface="Comic Sans MS" pitchFamily="66" charset="0"/>
              </a:rPr>
              <a:t>None of them knew much about farming</a:t>
            </a:r>
          </a:p>
          <a:p>
            <a:r>
              <a:rPr lang="en-US" sz="1400" dirty="0" smtClean="0">
                <a:latin typeface="Comic Sans MS" pitchFamily="66" charset="0"/>
              </a:rPr>
              <a:t>So when the men came to dig for gold they had no food</a:t>
            </a:r>
          </a:p>
          <a:p>
            <a:r>
              <a:rPr lang="en-US" sz="1400" dirty="0" smtClean="0">
                <a:latin typeface="Comic Sans MS" pitchFamily="66" charset="0"/>
              </a:rPr>
              <a:t>Lack of preparation set the British up for starvation and conflicts with the Natives</a:t>
            </a:r>
          </a:p>
          <a:p>
            <a:r>
              <a:rPr lang="en-US" sz="1400" dirty="0" smtClean="0">
                <a:latin typeface="Comic Sans MS" pitchFamily="66" charset="0"/>
              </a:rPr>
              <a:t>The men that came built a fort named Jamestown after their king </a:t>
            </a:r>
          </a:p>
          <a:p>
            <a:r>
              <a:rPr lang="en-US" sz="1400" dirty="0" smtClean="0">
                <a:latin typeface="Comic Sans MS" pitchFamily="66" charset="0"/>
              </a:rPr>
              <a:t>The town was set up on a swamp, which brought disease and mosquitoes </a:t>
            </a:r>
          </a:p>
          <a:p>
            <a:r>
              <a:rPr lang="en-US" sz="1400" dirty="0" smtClean="0">
                <a:latin typeface="Comic Sans MS" pitchFamily="66" charset="0"/>
              </a:rPr>
              <a:t>Malaria was a huge problem in Jamestown </a:t>
            </a:r>
          </a:p>
          <a:p>
            <a:r>
              <a:rPr lang="en-US" sz="1400" dirty="0" smtClean="0">
                <a:latin typeface="Comic Sans MS" pitchFamily="66" charset="0"/>
              </a:rPr>
              <a:t>The death rate was very high, and only 34 men survived out of 104</a:t>
            </a:r>
          </a:p>
          <a:p>
            <a:r>
              <a:rPr lang="en-US" sz="1400" dirty="0" smtClean="0">
                <a:latin typeface="Comic Sans MS" pitchFamily="66" charset="0"/>
              </a:rPr>
              <a:t>They  worried that Jamestown would suffer the same fate as Roanoke </a:t>
            </a:r>
          </a:p>
          <a:p>
            <a:r>
              <a:rPr lang="en-US" sz="1400" dirty="0" smtClean="0">
                <a:latin typeface="Comic Sans MS" pitchFamily="66" charset="0"/>
              </a:rPr>
              <a:t>But soon the colony was on a rebound</a:t>
            </a:r>
          </a:p>
          <a:p>
            <a:r>
              <a:rPr lang="en-US" sz="1400" dirty="0" smtClean="0">
                <a:latin typeface="Comic Sans MS" pitchFamily="66" charset="0"/>
              </a:rPr>
              <a:t>The colony survived but barely</a:t>
            </a:r>
          </a:p>
          <a:p>
            <a:r>
              <a:rPr lang="en-US" sz="1400" dirty="0" smtClean="0">
                <a:latin typeface="Comic Sans MS" pitchFamily="66" charset="0"/>
              </a:rPr>
              <a:t>6,000 people came to Jamestown but only 1,300 survived</a:t>
            </a:r>
          </a:p>
          <a:p>
            <a:r>
              <a:rPr lang="en-US" sz="1400" dirty="0" smtClean="0">
                <a:latin typeface="Comic Sans MS" pitchFamily="66" charset="0"/>
              </a:rPr>
              <a:t>CONFLICT WITH INDANS</a:t>
            </a:r>
          </a:p>
          <a:p>
            <a:r>
              <a:rPr lang="en-US" sz="1400" dirty="0" smtClean="0">
                <a:latin typeface="Comic Sans MS" pitchFamily="66" charset="0"/>
              </a:rPr>
              <a:t>The Indians saw may reasons to get rid of the colonists </a:t>
            </a:r>
          </a:p>
          <a:p>
            <a:r>
              <a:rPr lang="en-US" sz="1400" dirty="0" smtClean="0">
                <a:latin typeface="Comic Sans MS" pitchFamily="66" charset="0"/>
              </a:rPr>
              <a:t>They thought that they were weak and that they had no food</a:t>
            </a:r>
          </a:p>
          <a:p>
            <a:r>
              <a:rPr lang="en-US" sz="1400" dirty="0" smtClean="0">
                <a:latin typeface="Comic Sans MS" pitchFamily="66" charset="0"/>
              </a:rPr>
              <a:t>Not to mention the colonist begged for food</a:t>
            </a:r>
          </a:p>
          <a:p>
            <a:r>
              <a:rPr lang="en-US" sz="1400" dirty="0" smtClean="0">
                <a:latin typeface="Comic Sans MS" pitchFamily="66" charset="0"/>
              </a:rPr>
              <a:t>In 1618 Powhatan attacked the village</a:t>
            </a:r>
          </a:p>
          <a:p>
            <a:r>
              <a:rPr lang="en-US" sz="1400" dirty="0" smtClean="0">
                <a:latin typeface="Comic Sans MS" pitchFamily="66" charset="0"/>
              </a:rPr>
              <a:t>He did not wipe the colonists out</a:t>
            </a:r>
          </a:p>
          <a:p>
            <a:r>
              <a:rPr lang="en-US" sz="1400" dirty="0" smtClean="0">
                <a:latin typeface="Comic Sans MS" pitchFamily="66" charset="0"/>
              </a:rPr>
              <a:t>The English retaliated and asked the Indians for peace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tx1"/>
              </a:solidFill>
              <a:latin typeface="Comic Sans MS" pitchFamily="66" charset="0"/>
            </a:endParaRPr>
          </a:p>
        </p:txBody>
      </p:sp>
      <p:sp>
        <p:nvSpPr>
          <p:cNvPr id="3" name="Content Placeholder 2"/>
          <p:cNvSpPr>
            <a:spLocks noGrp="1"/>
          </p:cNvSpPr>
          <p:nvPr>
            <p:ph idx="1"/>
          </p:nvPr>
        </p:nvSpPr>
        <p:spPr>
          <a:xfrm>
            <a:off x="0" y="838200"/>
            <a:ext cx="8229600" cy="4572000"/>
          </a:xfrm>
        </p:spPr>
        <p:txBody>
          <a:bodyPr>
            <a:normAutofit lnSpcReduction="10000"/>
          </a:bodyPr>
          <a:lstStyle/>
          <a:p>
            <a:pPr>
              <a:buNone/>
            </a:pPr>
            <a:r>
              <a:rPr lang="en-US" sz="4000" dirty="0" smtClean="0">
                <a:latin typeface="Comic Sans MS" pitchFamily="66" charset="0"/>
              </a:rPr>
              <a:t>  </a:t>
            </a:r>
            <a:r>
              <a:rPr lang="en-US" sz="4000" dirty="0" err="1" smtClean="0">
                <a:latin typeface="Comic Sans MS" pitchFamily="66" charset="0"/>
              </a:rPr>
              <a:t>Maryand</a:t>
            </a:r>
            <a:endParaRPr lang="en-US" sz="4000" dirty="0" smtClean="0">
              <a:latin typeface="Comic Sans MS" pitchFamily="66" charset="0"/>
            </a:endParaRPr>
          </a:p>
          <a:p>
            <a:pPr>
              <a:buFont typeface="Wingdings" pitchFamily="2" charset="2"/>
              <a:buChar char="§"/>
            </a:pPr>
            <a:r>
              <a:rPr lang="en-US" sz="2400" dirty="0" smtClean="0">
                <a:latin typeface="Comic Sans MS" pitchFamily="66" charset="0"/>
              </a:rPr>
              <a:t>King George I granted the Province of Maryland to George Calvert so he could create haven for the Catholics and to make a profit off of tobacco</a:t>
            </a:r>
          </a:p>
          <a:p>
            <a:pPr>
              <a:buFont typeface="Wingdings" pitchFamily="2" charset="2"/>
              <a:buChar char="§"/>
            </a:pPr>
            <a:r>
              <a:rPr lang="en-US" sz="2400" dirty="0" smtClean="0">
                <a:latin typeface="Comic Sans MS" pitchFamily="66" charset="0"/>
              </a:rPr>
              <a:t>Calvert named it Maryland after Henrietta Maria, the King’s wife</a:t>
            </a:r>
          </a:p>
          <a:p>
            <a:pPr>
              <a:buFont typeface="Wingdings" pitchFamily="2" charset="2"/>
              <a:buChar char="§"/>
            </a:pPr>
            <a:r>
              <a:rPr lang="en-US" sz="2400" dirty="0" smtClean="0">
                <a:latin typeface="Comic Sans MS" pitchFamily="66" charset="0"/>
              </a:rPr>
              <a:t>In 1632 when Calvert died, he gave the Province of </a:t>
            </a:r>
            <a:r>
              <a:rPr lang="en-US" sz="2400" dirty="0">
                <a:latin typeface="Comic Sans MS" pitchFamily="66" charset="0"/>
              </a:rPr>
              <a:t>M</a:t>
            </a:r>
            <a:r>
              <a:rPr lang="en-US" sz="2400" dirty="0" smtClean="0">
                <a:latin typeface="Comic Sans MS" pitchFamily="66" charset="0"/>
              </a:rPr>
              <a:t>aryland to his son, Caecilians Calvert</a:t>
            </a:r>
          </a:p>
          <a:p>
            <a:pPr>
              <a:buFont typeface="Wingdings" pitchFamily="2" charset="2"/>
              <a:buChar char="§"/>
            </a:pPr>
            <a:r>
              <a:rPr lang="en-US" sz="2400" dirty="0" smtClean="0">
                <a:latin typeface="Comic Sans MS" pitchFamily="66" charset="0"/>
              </a:rPr>
              <a:t>In 1634 Calvert brought the first settlers over to Maryland……………………………………………CONTINUED</a:t>
            </a:r>
          </a:p>
          <a:p>
            <a:pPr>
              <a:buNone/>
            </a:pPr>
            <a:r>
              <a:rPr lang="en-US" sz="2400" dirty="0" smtClean="0">
                <a:latin typeface="Comic Sans MS" pitchFamily="66" charset="0"/>
              </a:rPr>
              <a:t>George Calvert</a:t>
            </a:r>
            <a:endParaRPr lang="en-US" dirty="0" smtClean="0">
              <a:latin typeface="Comic Sans MS" pitchFamily="66" charset="0"/>
            </a:endParaRPr>
          </a:p>
          <a:p>
            <a:endParaRPr lang="en-US" dirty="0">
              <a:solidFill>
                <a:srgbClr val="E20C6D"/>
              </a:solidFill>
              <a:latin typeface="Britannic Bold" pitchFamily="34" charset="0"/>
            </a:endParaRPr>
          </a:p>
        </p:txBody>
      </p:sp>
      <p:pic>
        <p:nvPicPr>
          <p:cNvPr id="4" name="Picture 3" descr="george clvert.jpg"/>
          <p:cNvPicPr>
            <a:picLocks noChangeAspect="1"/>
          </p:cNvPicPr>
          <p:nvPr/>
        </p:nvPicPr>
        <p:blipFill>
          <a:blip r:embed="rId2" cstate="print"/>
          <a:stretch>
            <a:fillRect/>
          </a:stretch>
        </p:blipFill>
        <p:spPr>
          <a:xfrm>
            <a:off x="3276600" y="4953000"/>
            <a:ext cx="1676400" cy="1905000"/>
          </a:xfrm>
          <a:prstGeom prst="rect">
            <a:avLst/>
          </a:prstGeom>
        </p:spPr>
      </p:pic>
      <p:sp>
        <p:nvSpPr>
          <p:cNvPr id="5" name="Right Arrow 4"/>
          <p:cNvSpPr/>
          <p:nvPr/>
        </p:nvSpPr>
        <p:spPr>
          <a:xfrm>
            <a:off x="2133600" y="5410200"/>
            <a:ext cx="838200" cy="838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20C6D"/>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from="(-#ppt_w/2)" to="(#ppt_x)" calcmode="lin" valueType="num">
                                      <p:cBhvr>
                                        <p:cTn id="18" dur="1200" fill="hold">
                                          <p:stCondLst>
                                            <p:cond delay="0"/>
                                          </p:stCondLst>
                                        </p:cTn>
                                        <p:tgtEl>
                                          <p:spTgt spid="3">
                                            <p:txEl>
                                              <p:pRg st="1" end="1"/>
                                            </p:txEl>
                                          </p:spTgt>
                                        </p:tgtEl>
                                        <p:attrNameLst>
                                          <p:attrName>ppt_x</p:attrName>
                                        </p:attrNameLst>
                                      </p:cBhvr>
                                    </p:anim>
                                    <p:anim from="0" to="-1.0" calcmode="lin" valueType="num">
                                      <p:cBhvr>
                                        <p:cTn id="19" dur="400" decel="50000" autoRev="1" fill="hold">
                                          <p:stCondLst>
                                            <p:cond delay="1200"/>
                                          </p:stCondLst>
                                        </p:cTn>
                                        <p:tgtEl>
                                          <p:spTgt spid="3">
                                            <p:txEl>
                                              <p:pRg st="1" end="1"/>
                                            </p:txEl>
                                          </p:spTgt>
                                        </p:tgtEl>
                                        <p:attrNameLst>
                                          <p:attrName>xshear</p:attrName>
                                        </p:attrNameLst>
                                      </p:cBhvr>
                                    </p:anim>
                                    <p:animScale>
                                      <p:cBhvr>
                                        <p:cTn id="20" dur="400" decel="100000" autoRev="1" fill="hold">
                                          <p:stCondLst>
                                            <p:cond delay="1200"/>
                                          </p:stCondLst>
                                        </p:cTn>
                                        <p:tgtEl>
                                          <p:spTgt spid="3">
                                            <p:txEl>
                                              <p:pRg st="1" end="1"/>
                                            </p:txEl>
                                          </p:spTgt>
                                        </p:tgtEl>
                                      </p:cBhvr>
                                      <p:from x="100000" y="100000"/>
                                      <p:to x="80000" y="100000"/>
                                    </p:animScale>
                                    <p:anim by="(#ppt_h/3+#ppt_w*0.1)" calcmode="lin" valueType="num">
                                      <p:cBhvr additive="sum">
                                        <p:cTn id="21" dur="400" decel="100000" autoRev="1" fill="hold">
                                          <p:stCondLst>
                                            <p:cond delay="1200"/>
                                          </p:stCondLst>
                                        </p:cTn>
                                        <p:tgtEl>
                                          <p:spTgt spid="3">
                                            <p:txEl>
                                              <p:pRg st="1" end="1"/>
                                            </p:txEl>
                                          </p:spTgt>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from="(-#ppt_w/2)" to="(#ppt_x)" calcmode="lin" valueType="num">
                                      <p:cBhvr>
                                        <p:cTn id="26" dur="1200" fill="hold">
                                          <p:stCondLst>
                                            <p:cond delay="0"/>
                                          </p:stCondLst>
                                        </p:cTn>
                                        <p:tgtEl>
                                          <p:spTgt spid="3">
                                            <p:txEl>
                                              <p:pRg st="0" end="0"/>
                                            </p:txEl>
                                          </p:spTgt>
                                        </p:tgtEl>
                                        <p:attrNameLst>
                                          <p:attrName>ppt_x</p:attrName>
                                        </p:attrNameLst>
                                      </p:cBhvr>
                                    </p:anim>
                                    <p:anim from="0" to="-1.0" calcmode="lin" valueType="num">
                                      <p:cBhvr>
                                        <p:cTn id="27" dur="400" decel="50000" autoRev="1" fill="hold">
                                          <p:stCondLst>
                                            <p:cond delay="1200"/>
                                          </p:stCondLst>
                                        </p:cTn>
                                        <p:tgtEl>
                                          <p:spTgt spid="3">
                                            <p:txEl>
                                              <p:pRg st="0" end="0"/>
                                            </p:txEl>
                                          </p:spTgt>
                                        </p:tgtEl>
                                        <p:attrNameLst>
                                          <p:attrName>xshear</p:attrName>
                                        </p:attrNameLst>
                                      </p:cBhvr>
                                    </p:anim>
                                    <p:animScale>
                                      <p:cBhvr>
                                        <p:cTn id="28" dur="400" decel="100000" autoRev="1" fill="hold">
                                          <p:stCondLst>
                                            <p:cond delay="1200"/>
                                          </p:stCondLst>
                                        </p:cTn>
                                        <p:tgtEl>
                                          <p:spTgt spid="3">
                                            <p:txEl>
                                              <p:pRg st="0" end="0"/>
                                            </p:txEl>
                                          </p:spTgt>
                                        </p:tgtEl>
                                      </p:cBhvr>
                                      <p:from x="100000" y="100000"/>
                                      <p:to x="80000" y="100000"/>
                                    </p:animScale>
                                    <p:anim by="(#ppt_h/3+#ppt_w*0.1)" calcmode="lin" valueType="num">
                                      <p:cBhvr additive="sum">
                                        <p:cTn id="29" dur="400" decel="100000" autoRev="1" fill="hold">
                                          <p:stCondLst>
                                            <p:cond delay="1200"/>
                                          </p:stCondLst>
                                        </p:cTn>
                                        <p:tgtEl>
                                          <p:spTgt spid="3">
                                            <p:txEl>
                                              <p:pRg st="0" end="0"/>
                                            </p:txEl>
                                          </p:spTgt>
                                        </p:tgtEl>
                                        <p:attrNameLst>
                                          <p:attrName>ppt_x</p:attrName>
                                        </p:attrNameLst>
                                      </p:cBhvr>
                                    </p:anim>
                                  </p:childTnLst>
                                </p:cTn>
                              </p:par>
                            </p:childTnLst>
                          </p:cTn>
                        </p:par>
                      </p:childTnLst>
                    </p:cTn>
                  </p:par>
                  <p:par>
                    <p:cTn id="30" fill="hold">
                      <p:stCondLst>
                        <p:cond delay="indefinite"/>
                      </p:stCondLst>
                      <p:childTnLst>
                        <p:par>
                          <p:cTn id="31" fill="hold">
                            <p:stCondLst>
                              <p:cond delay="0"/>
                            </p:stCondLst>
                            <p:childTnLst>
                              <p:par>
                                <p:cTn id="32" presetID="34" presetClass="entr" presetSubtype="0" fill="hold"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from="(-#ppt_w/2)" to="(#ppt_x)" calcmode="lin" valueType="num">
                                      <p:cBhvr>
                                        <p:cTn id="34" dur="1200" fill="hold">
                                          <p:stCondLst>
                                            <p:cond delay="0"/>
                                          </p:stCondLst>
                                        </p:cTn>
                                        <p:tgtEl>
                                          <p:spTgt spid="3">
                                            <p:txEl>
                                              <p:pRg st="2" end="2"/>
                                            </p:txEl>
                                          </p:spTgt>
                                        </p:tgtEl>
                                        <p:attrNameLst>
                                          <p:attrName>ppt_x</p:attrName>
                                        </p:attrNameLst>
                                      </p:cBhvr>
                                    </p:anim>
                                    <p:anim from="0" to="-1.0" calcmode="lin" valueType="num">
                                      <p:cBhvr>
                                        <p:cTn id="35" dur="400" decel="50000" autoRev="1" fill="hold">
                                          <p:stCondLst>
                                            <p:cond delay="1200"/>
                                          </p:stCondLst>
                                        </p:cTn>
                                        <p:tgtEl>
                                          <p:spTgt spid="3">
                                            <p:txEl>
                                              <p:pRg st="2" end="2"/>
                                            </p:txEl>
                                          </p:spTgt>
                                        </p:tgtEl>
                                        <p:attrNameLst>
                                          <p:attrName>xshear</p:attrName>
                                        </p:attrNameLst>
                                      </p:cBhvr>
                                    </p:anim>
                                    <p:animScale>
                                      <p:cBhvr>
                                        <p:cTn id="36" dur="400" decel="100000" autoRev="1" fill="hold">
                                          <p:stCondLst>
                                            <p:cond delay="1200"/>
                                          </p:stCondLst>
                                        </p:cTn>
                                        <p:tgtEl>
                                          <p:spTgt spid="3">
                                            <p:txEl>
                                              <p:pRg st="2" end="2"/>
                                            </p:txEl>
                                          </p:spTgt>
                                        </p:tgtEl>
                                      </p:cBhvr>
                                      <p:from x="100000" y="100000"/>
                                      <p:to x="80000" y="100000"/>
                                    </p:animScale>
                                    <p:anim by="(#ppt_h/3+#ppt_w*0.1)" calcmode="lin" valueType="num">
                                      <p:cBhvr additive="sum">
                                        <p:cTn id="37" dur="400" decel="100000" autoRev="1" fill="hold">
                                          <p:stCondLst>
                                            <p:cond delay="1200"/>
                                          </p:stCondLst>
                                        </p:cTn>
                                        <p:tgtEl>
                                          <p:spTgt spid="3">
                                            <p:txEl>
                                              <p:pRg st="2" end="2"/>
                                            </p:txEl>
                                          </p:spTgt>
                                        </p:tgtEl>
                                        <p:attrNameLst>
                                          <p:attrName>ppt_x</p:attrName>
                                        </p:attrNameLst>
                                      </p:cBhvr>
                                    </p:anim>
                                  </p:childTnLst>
                                </p:cTn>
                              </p:par>
                            </p:childTnLst>
                          </p:cTn>
                        </p:par>
                      </p:childTnLst>
                    </p:cTn>
                  </p:par>
                  <p:par>
                    <p:cTn id="38" fill="hold">
                      <p:stCondLst>
                        <p:cond delay="indefinite"/>
                      </p:stCondLst>
                      <p:childTnLst>
                        <p:par>
                          <p:cTn id="39" fill="hold">
                            <p:stCondLst>
                              <p:cond delay="0"/>
                            </p:stCondLst>
                            <p:childTnLst>
                              <p:par>
                                <p:cTn id="40" presetID="34" presetClass="entr" presetSubtype="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 from="(-#ppt_w/2)" to="(#ppt_x)" calcmode="lin" valueType="num">
                                      <p:cBhvr>
                                        <p:cTn id="42" dur="1200" fill="hold">
                                          <p:stCondLst>
                                            <p:cond delay="0"/>
                                          </p:stCondLst>
                                        </p:cTn>
                                        <p:tgtEl>
                                          <p:spTgt spid="3">
                                            <p:txEl>
                                              <p:pRg st="3" end="3"/>
                                            </p:txEl>
                                          </p:spTgt>
                                        </p:tgtEl>
                                        <p:attrNameLst>
                                          <p:attrName>ppt_x</p:attrName>
                                        </p:attrNameLst>
                                      </p:cBhvr>
                                    </p:anim>
                                    <p:anim from="0" to="-1.0" calcmode="lin" valueType="num">
                                      <p:cBhvr>
                                        <p:cTn id="43" dur="400" decel="50000" autoRev="1" fill="hold">
                                          <p:stCondLst>
                                            <p:cond delay="1200"/>
                                          </p:stCondLst>
                                        </p:cTn>
                                        <p:tgtEl>
                                          <p:spTgt spid="3">
                                            <p:txEl>
                                              <p:pRg st="3" end="3"/>
                                            </p:txEl>
                                          </p:spTgt>
                                        </p:tgtEl>
                                        <p:attrNameLst>
                                          <p:attrName>xshear</p:attrName>
                                        </p:attrNameLst>
                                      </p:cBhvr>
                                    </p:anim>
                                    <p:animScale>
                                      <p:cBhvr>
                                        <p:cTn id="44" dur="400" decel="100000" autoRev="1" fill="hold">
                                          <p:stCondLst>
                                            <p:cond delay="1200"/>
                                          </p:stCondLst>
                                        </p:cTn>
                                        <p:tgtEl>
                                          <p:spTgt spid="3">
                                            <p:txEl>
                                              <p:pRg st="3" end="3"/>
                                            </p:txEl>
                                          </p:spTgt>
                                        </p:tgtEl>
                                      </p:cBhvr>
                                      <p:from x="100000" y="100000"/>
                                      <p:to x="80000" y="100000"/>
                                    </p:animScale>
                                    <p:anim by="(#ppt_h/3+#ppt_w*0.1)" calcmode="lin" valueType="num">
                                      <p:cBhvr additive="sum">
                                        <p:cTn id="45" dur="400" decel="100000" autoRev="1" fill="hold">
                                          <p:stCondLst>
                                            <p:cond delay="1200"/>
                                          </p:stCondLst>
                                        </p:cTn>
                                        <p:tgtEl>
                                          <p:spTgt spid="3">
                                            <p:txEl>
                                              <p:pRg st="3" end="3"/>
                                            </p:txEl>
                                          </p:spTgt>
                                        </p:tgtEl>
                                        <p:attrNameLst>
                                          <p:attrName>ppt_x</p:attrName>
                                        </p:attrNameLst>
                                      </p:cBhvr>
                                    </p:anim>
                                  </p:childTnLst>
                                </p:cTn>
                              </p:par>
                            </p:childTnLst>
                          </p:cTn>
                        </p:par>
                      </p:childTnLst>
                    </p:cTn>
                  </p:par>
                  <p:par>
                    <p:cTn id="46" fill="hold">
                      <p:stCondLst>
                        <p:cond delay="indefinite"/>
                      </p:stCondLst>
                      <p:childTnLst>
                        <p:par>
                          <p:cTn id="47" fill="hold">
                            <p:stCondLst>
                              <p:cond delay="0"/>
                            </p:stCondLst>
                            <p:childTnLst>
                              <p:par>
                                <p:cTn id="48" presetID="34" presetClass="entr" presetSubtype="0" fill="hold"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 from="(-#ppt_w/2)" to="(#ppt_x)" calcmode="lin" valueType="num">
                                      <p:cBhvr>
                                        <p:cTn id="50" dur="1200" fill="hold">
                                          <p:stCondLst>
                                            <p:cond delay="0"/>
                                          </p:stCondLst>
                                        </p:cTn>
                                        <p:tgtEl>
                                          <p:spTgt spid="3">
                                            <p:txEl>
                                              <p:pRg st="4" end="4"/>
                                            </p:txEl>
                                          </p:spTgt>
                                        </p:tgtEl>
                                        <p:attrNameLst>
                                          <p:attrName>ppt_x</p:attrName>
                                        </p:attrNameLst>
                                      </p:cBhvr>
                                    </p:anim>
                                    <p:anim from="0" to="-1.0" calcmode="lin" valueType="num">
                                      <p:cBhvr>
                                        <p:cTn id="51" dur="400" decel="50000" autoRev="1" fill="hold">
                                          <p:stCondLst>
                                            <p:cond delay="1200"/>
                                          </p:stCondLst>
                                        </p:cTn>
                                        <p:tgtEl>
                                          <p:spTgt spid="3">
                                            <p:txEl>
                                              <p:pRg st="4" end="4"/>
                                            </p:txEl>
                                          </p:spTgt>
                                        </p:tgtEl>
                                        <p:attrNameLst>
                                          <p:attrName>xshear</p:attrName>
                                        </p:attrNameLst>
                                      </p:cBhvr>
                                    </p:anim>
                                    <p:animScale>
                                      <p:cBhvr>
                                        <p:cTn id="52" dur="400" decel="100000" autoRev="1" fill="hold">
                                          <p:stCondLst>
                                            <p:cond delay="1200"/>
                                          </p:stCondLst>
                                        </p:cTn>
                                        <p:tgtEl>
                                          <p:spTgt spid="3">
                                            <p:txEl>
                                              <p:pRg st="4" end="4"/>
                                            </p:txEl>
                                          </p:spTgt>
                                        </p:tgtEl>
                                      </p:cBhvr>
                                      <p:from x="100000" y="100000"/>
                                      <p:to x="80000" y="100000"/>
                                    </p:animScale>
                                    <p:anim by="(#ppt_h/3+#ppt_w*0.1)" calcmode="lin" valueType="num">
                                      <p:cBhvr additive="sum">
                                        <p:cTn id="53" dur="400" decel="100000" autoRev="1" fill="hold">
                                          <p:stCondLst>
                                            <p:cond delay="1200"/>
                                          </p:stCondLst>
                                        </p:cTn>
                                        <p:tgtEl>
                                          <p:spTgt spid="3">
                                            <p:txEl>
                                              <p:pRg st="4" end="4"/>
                                            </p:txEl>
                                          </p:spTgt>
                                        </p:tgtEl>
                                        <p:attrNameLst>
                                          <p:attrName>ppt_x</p:attrName>
                                        </p:attrNameLst>
                                      </p:cBhvr>
                                    </p:anim>
                                  </p:childTnLst>
                                </p:cTn>
                              </p:par>
                            </p:childTnLst>
                          </p:cTn>
                        </p:par>
                      </p:childTnLst>
                    </p:cTn>
                  </p:par>
                  <p:par>
                    <p:cTn id="54" fill="hold">
                      <p:stCondLst>
                        <p:cond delay="indefinite"/>
                      </p:stCondLst>
                      <p:childTnLst>
                        <p:par>
                          <p:cTn id="55" fill="hold">
                            <p:stCondLst>
                              <p:cond delay="0"/>
                            </p:stCondLst>
                            <p:childTnLst>
                              <p:par>
                                <p:cTn id="56" presetID="31" presetClass="entr" presetSubtype="0" fill="hold" nodeType="clickEffect">
                                  <p:stCondLst>
                                    <p:cond delay="0"/>
                                  </p:stCondLst>
                                  <p:iterate type="lt">
                                    <p:tmPct val="5000"/>
                                  </p:iterate>
                                  <p:childTnLst>
                                    <p:set>
                                      <p:cBhvr>
                                        <p:cTn id="57" dur="1" fill="hold">
                                          <p:stCondLst>
                                            <p:cond delay="0"/>
                                          </p:stCondLst>
                                        </p:cTn>
                                        <p:tgtEl>
                                          <p:spTgt spid="4"/>
                                        </p:tgtEl>
                                        <p:attrNameLst>
                                          <p:attrName>style.visibility</p:attrName>
                                        </p:attrNameLst>
                                      </p:cBhvr>
                                      <p:to>
                                        <p:strVal val="visible"/>
                                      </p:to>
                                    </p:set>
                                    <p:anim calcmode="lin" valueType="num">
                                      <p:cBhvr>
                                        <p:cTn id="58" dur="1000" fill="hold"/>
                                        <p:tgtEl>
                                          <p:spTgt spid="4"/>
                                        </p:tgtEl>
                                        <p:attrNameLst>
                                          <p:attrName>ppt_w</p:attrName>
                                        </p:attrNameLst>
                                      </p:cBhvr>
                                      <p:tavLst>
                                        <p:tav tm="0">
                                          <p:val>
                                            <p:fltVal val="0"/>
                                          </p:val>
                                        </p:tav>
                                        <p:tav tm="100000">
                                          <p:val>
                                            <p:strVal val="#ppt_w"/>
                                          </p:val>
                                        </p:tav>
                                      </p:tavLst>
                                    </p:anim>
                                    <p:anim calcmode="lin" valueType="num">
                                      <p:cBhvr>
                                        <p:cTn id="59" dur="1000" fill="hold"/>
                                        <p:tgtEl>
                                          <p:spTgt spid="4"/>
                                        </p:tgtEl>
                                        <p:attrNameLst>
                                          <p:attrName>ppt_h</p:attrName>
                                        </p:attrNameLst>
                                      </p:cBhvr>
                                      <p:tavLst>
                                        <p:tav tm="0">
                                          <p:val>
                                            <p:fltVal val="0"/>
                                          </p:val>
                                        </p:tav>
                                        <p:tav tm="100000">
                                          <p:val>
                                            <p:strVal val="#ppt_h"/>
                                          </p:val>
                                        </p:tav>
                                      </p:tavLst>
                                    </p:anim>
                                    <p:anim calcmode="lin" valueType="num">
                                      <p:cBhvr>
                                        <p:cTn id="60" dur="1000" fill="hold"/>
                                        <p:tgtEl>
                                          <p:spTgt spid="4"/>
                                        </p:tgtEl>
                                        <p:attrNameLst>
                                          <p:attrName>style.rotation</p:attrName>
                                        </p:attrNameLst>
                                      </p:cBhvr>
                                      <p:tavLst>
                                        <p:tav tm="0">
                                          <p:val>
                                            <p:fltVal val="90"/>
                                          </p:val>
                                        </p:tav>
                                        <p:tav tm="100000">
                                          <p:val>
                                            <p:fltVal val="0"/>
                                          </p:val>
                                        </p:tav>
                                      </p:tavLst>
                                    </p:anim>
                                    <p:animEffect transition="in" filter="fade">
                                      <p:cBhvr>
                                        <p:cTn id="61" dur="1000"/>
                                        <p:tgtEl>
                                          <p:spTgt spid="4"/>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3">
                                            <p:txEl>
                                              <p:pRg st="5" end="5"/>
                                            </p:txEl>
                                          </p:spTgt>
                                        </p:tgtEl>
                                        <p:attrNameLst>
                                          <p:attrName>style.visibility</p:attrName>
                                        </p:attrNameLst>
                                      </p:cBhvr>
                                      <p:to>
                                        <p:strVal val="visible"/>
                                      </p:to>
                                    </p:set>
                                    <p:animEffect transition="in" filter="box(in)">
                                      <p:cBhvr>
                                        <p:cTn id="66" dur="500"/>
                                        <p:tgtEl>
                                          <p:spTgt spid="3">
                                            <p:txEl>
                                              <p:pRg st="5" end="5"/>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4" presetClass="entr" presetSubtype="16" fill="hold" grpId="0" nodeType="click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ox(in)">
                                      <p:cBhvr>
                                        <p:cTn id="7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7848600" cy="5755422"/>
          </a:xfrm>
          <a:prstGeom prst="rect">
            <a:avLst/>
          </a:prstGeom>
          <a:noFill/>
        </p:spPr>
        <p:txBody>
          <a:bodyPr wrap="square" rtlCol="0">
            <a:spAutoFit/>
          </a:bodyPr>
          <a:lstStyle/>
          <a:p>
            <a:pPr>
              <a:buFont typeface="Wingdings" pitchFamily="2" charset="2"/>
              <a:buChar char="§"/>
            </a:pPr>
            <a:r>
              <a:rPr lang="en-US" sz="3200" dirty="0" smtClean="0">
                <a:latin typeface="Comic Sans MS" pitchFamily="66" charset="0"/>
              </a:rPr>
              <a:t>In 1649, the </a:t>
            </a:r>
            <a:r>
              <a:rPr lang="en-US" sz="3200" dirty="0">
                <a:latin typeface="Comic Sans MS" pitchFamily="66" charset="0"/>
              </a:rPr>
              <a:t>M</a:t>
            </a:r>
            <a:r>
              <a:rPr lang="en-US" sz="3200" dirty="0" smtClean="0">
                <a:latin typeface="Comic Sans MS" pitchFamily="66" charset="0"/>
              </a:rPr>
              <a:t>aryland Toleration Act was one of the first laws dedicated to religious tolerance</a:t>
            </a:r>
          </a:p>
          <a:p>
            <a:pPr>
              <a:buFont typeface="Wingdings" pitchFamily="2" charset="2"/>
              <a:buChar char="§"/>
            </a:pPr>
            <a:r>
              <a:rPr lang="en-US" sz="3200" dirty="0" smtClean="0">
                <a:latin typeface="Comic Sans MS" pitchFamily="66" charset="0"/>
              </a:rPr>
              <a:t>King Charles II granted land to both Pennsylvania and Maryland and the land end up overlapping</a:t>
            </a:r>
          </a:p>
          <a:p>
            <a:pPr>
              <a:buFont typeface="Wingdings" pitchFamily="2" charset="2"/>
              <a:buChar char="§"/>
            </a:pPr>
            <a:r>
              <a:rPr lang="en-US" sz="3200" dirty="0" smtClean="0">
                <a:latin typeface="Comic Sans MS" pitchFamily="66" charset="0"/>
              </a:rPr>
              <a:t>This caused the Cresap’s War and they fought in the 1730’s</a:t>
            </a:r>
          </a:p>
          <a:p>
            <a:endParaRPr lang="en-US" sz="2800" dirty="0">
              <a:solidFill>
                <a:srgbClr val="E20C6D"/>
              </a:solidFill>
              <a:latin typeface="Britannic Bold" pitchFamily="34" charset="0"/>
            </a:endParaRPr>
          </a:p>
          <a:p>
            <a:pPr>
              <a:buFont typeface="Wingdings" pitchFamily="2" charset="2"/>
              <a:buChar char="§"/>
            </a:pPr>
            <a:endParaRPr lang="en-US" sz="2800" dirty="0" smtClean="0">
              <a:solidFill>
                <a:srgbClr val="E20C6D"/>
              </a:solidFill>
              <a:latin typeface="Britannic Bold" pitchFamily="34" charset="0"/>
            </a:endParaRPr>
          </a:p>
          <a:p>
            <a:endParaRPr lang="en-US" sz="2800" dirty="0" smtClean="0">
              <a:solidFill>
                <a:srgbClr val="E20C6D"/>
              </a:solidFill>
              <a:latin typeface="Britannic Bold" pitchFamily="34" charset="0"/>
            </a:endParaRPr>
          </a:p>
          <a:p>
            <a:pPr>
              <a:buFont typeface="Wingdings" pitchFamily="2" charset="2"/>
              <a:buChar char="§"/>
            </a:pPr>
            <a:endParaRPr lang="en-US" sz="2800" dirty="0">
              <a:solidFill>
                <a:srgbClr val="E20C6D"/>
              </a:solidFill>
              <a:latin typeface="Britannic Bold" pitchFamily="34" charset="0"/>
            </a:endParaRPr>
          </a:p>
        </p:txBody>
      </p:sp>
      <p:pic>
        <p:nvPicPr>
          <p:cNvPr id="3" name="Picture 2" descr="king c II.jpg"/>
          <p:cNvPicPr>
            <a:picLocks noChangeAspect="1"/>
          </p:cNvPicPr>
          <p:nvPr/>
        </p:nvPicPr>
        <p:blipFill>
          <a:blip r:embed="rId2" cstate="print"/>
          <a:stretch>
            <a:fillRect/>
          </a:stretch>
        </p:blipFill>
        <p:spPr>
          <a:xfrm>
            <a:off x="4648200" y="4267200"/>
            <a:ext cx="2590800" cy="2133600"/>
          </a:xfrm>
          <a:prstGeom prst="rect">
            <a:avLst/>
          </a:prstGeom>
        </p:spPr>
      </p:pic>
      <p:sp>
        <p:nvSpPr>
          <p:cNvPr id="4" name="TextBox 3"/>
          <p:cNvSpPr txBox="1"/>
          <p:nvPr/>
        </p:nvSpPr>
        <p:spPr>
          <a:xfrm>
            <a:off x="2362200" y="4800600"/>
            <a:ext cx="1981200" cy="1015663"/>
          </a:xfrm>
          <a:prstGeom prst="rect">
            <a:avLst/>
          </a:prstGeom>
          <a:noFill/>
        </p:spPr>
        <p:txBody>
          <a:bodyPr wrap="square" rtlCol="0">
            <a:spAutoFit/>
          </a:bodyPr>
          <a:lstStyle/>
          <a:p>
            <a:r>
              <a:rPr lang="en-US" sz="2000" dirty="0" smtClean="0">
                <a:latin typeface="Comic Sans MS" pitchFamily="66" charset="0"/>
              </a:rPr>
              <a:t>King Charles II</a:t>
            </a:r>
          </a:p>
          <a:p>
            <a:endParaRPr lang="en-US" sz="2000" dirty="0">
              <a:solidFill>
                <a:srgbClr val="E20C6D"/>
              </a:solidFill>
              <a:latin typeface="Britannic Bold" pitchFamily="34" charset="0"/>
            </a:endParaRPr>
          </a:p>
        </p:txBody>
      </p:sp>
      <p:sp>
        <p:nvSpPr>
          <p:cNvPr id="5" name="Right Arrow 4"/>
          <p:cNvSpPr/>
          <p:nvPr/>
        </p:nvSpPr>
        <p:spPr>
          <a:xfrm>
            <a:off x="3124200" y="5105400"/>
            <a:ext cx="1219200" cy="533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diamond(in)">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diamond(in)">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ox(in)">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box(in)">
                                      <p:cBhvr>
                                        <p:cTn id="33"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132</TotalTime>
  <Words>607</Words>
  <Application>Microsoft Office PowerPoint</Application>
  <PresentationFormat>On-screen Show (4:3)</PresentationFormat>
  <Paragraphs>69</Paragraphs>
  <Slides>8</Slides>
  <Notes>1</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Southern Colonies </vt:lpstr>
      <vt:lpstr>Today you are going to learn about the southern colonies and how they were born! Your teachers today will be: Ms.Sherman Ms.Turner Ms.Burch Ms.May Ms.Coble Mrs. Shaw  Ms.Pruett  </vt:lpstr>
      <vt:lpstr>Slide 3</vt:lpstr>
      <vt:lpstr>Slide 4</vt:lpstr>
      <vt:lpstr>Slide 5</vt:lpstr>
      <vt:lpstr>Slide 6</vt:lpstr>
      <vt:lpstr>Slide 7</vt:lpstr>
      <vt:lpstr>Slide 8</vt:lpstr>
    </vt:vector>
  </TitlesOfParts>
  <Company>Harpeth Hall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Southern Colony Group </dc:title>
  <dc:creator>userid</dc:creator>
  <cp:lastModifiedBy>LENOVO USER</cp:lastModifiedBy>
  <cp:revision>23</cp:revision>
  <dcterms:created xsi:type="dcterms:W3CDTF">2009-10-03T18:29:10Z</dcterms:created>
  <dcterms:modified xsi:type="dcterms:W3CDTF">2009-10-05T16:18:21Z</dcterms:modified>
</cp:coreProperties>
</file>